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72" r:id="rId5"/>
    <p:sldId id="273" r:id="rId6"/>
    <p:sldId id="257" r:id="rId7"/>
    <p:sldId id="259" r:id="rId8"/>
    <p:sldId id="258" r:id="rId9"/>
    <p:sldId id="260" r:id="rId10"/>
    <p:sldId id="266" r:id="rId11"/>
    <p:sldId id="267" r:id="rId12"/>
    <p:sldId id="261" r:id="rId13"/>
    <p:sldId id="262" r:id="rId14"/>
    <p:sldId id="263" r:id="rId15"/>
    <p:sldId id="264"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857" autoAdjust="0"/>
  </p:normalViewPr>
  <p:slideViewPr>
    <p:cSldViewPr snapToGrid="0">
      <p:cViewPr varScale="1">
        <p:scale>
          <a:sx n="106" d="100"/>
          <a:sy n="106" d="100"/>
        </p:scale>
        <p:origin x="12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6/29/2016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6/29/2016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6/29/2016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MAX Project at Planned Parenthood Mohawk Hudson	- Behavioral Health</a:t>
            </a:r>
          </a:p>
        </p:txBody>
      </p:sp>
      <p:sp>
        <p:nvSpPr>
          <p:cNvPr id="3" name="Subtitle 2"/>
          <p:cNvSpPr>
            <a:spLocks noGrp="1"/>
          </p:cNvSpPr>
          <p:nvPr>
            <p:ph type="subTitle" idx="1"/>
          </p:nvPr>
        </p:nvSpPr>
        <p:spPr/>
        <p:txBody>
          <a:bodyPr/>
          <a:lstStyle/>
          <a:p>
            <a:r>
              <a:rPr lang="en-US" dirty="0"/>
              <a:t>Utica Center 6/2016 Update</a:t>
            </a:r>
          </a:p>
        </p:txBody>
      </p:sp>
    </p:spTree>
    <p:extLst>
      <p:ext uri="{BB962C8B-B14F-4D97-AF65-F5344CB8AC3E}">
        <p14:creationId xmlns:p14="http://schemas.microsoft.com/office/powerpoint/2010/main" val="1437698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3" y="226243"/>
            <a:ext cx="11029616" cy="1225485"/>
          </a:xfrm>
        </p:spPr>
        <p:txBody>
          <a:bodyPr/>
          <a:lstStyle/>
          <a:p>
            <a:r>
              <a:rPr lang="en-US" dirty="0"/>
              <a:t>Metrics</a:t>
            </a:r>
          </a:p>
        </p:txBody>
      </p:sp>
      <p:sp>
        <p:nvSpPr>
          <p:cNvPr id="6" name="Content Placeholder 5"/>
          <p:cNvSpPr>
            <a:spLocks noGrp="1"/>
          </p:cNvSpPr>
          <p:nvPr>
            <p:ph sz="half" idx="1"/>
          </p:nvPr>
        </p:nvSpPr>
        <p:spPr>
          <a:xfrm>
            <a:off x="581193" y="2228003"/>
            <a:ext cx="3471823" cy="3633047"/>
          </a:xfrm>
        </p:spPr>
        <p:txBody>
          <a:bodyPr>
            <a:normAutofit/>
          </a:bodyPr>
          <a:lstStyle/>
          <a:p>
            <a:r>
              <a:rPr lang="en-US" sz="2400" dirty="0"/>
              <a:t>Prior to starting MAX, we were screening about 20% of patients.</a:t>
            </a:r>
          </a:p>
          <a:p>
            <a:r>
              <a:rPr lang="en-US" sz="2400" dirty="0"/>
              <a:t>We are currently screening 86% of patients within our cohort, with a goal of screening 100%</a:t>
            </a:r>
          </a:p>
        </p:txBody>
      </p:sp>
      <p:pic>
        <p:nvPicPr>
          <p:cNvPr id="4" name="Content Placeholder 3"/>
          <p:cNvPicPr>
            <a:picLocks noGrp="1" noChangeAspect="1"/>
          </p:cNvPicPr>
          <p:nvPr>
            <p:ph sz="half" idx="2"/>
          </p:nvPr>
        </p:nvPicPr>
        <p:blipFill>
          <a:blip r:embed="rId2"/>
          <a:stretch>
            <a:fillRect/>
          </a:stretch>
        </p:blipFill>
        <p:spPr>
          <a:xfrm>
            <a:off x="5857337" y="1930701"/>
            <a:ext cx="3838754" cy="4841035"/>
          </a:xfrm>
          <a:prstGeom prst="rect">
            <a:avLst/>
          </a:prstGeom>
        </p:spPr>
      </p:pic>
    </p:spTree>
    <p:extLst>
      <p:ext uri="{BB962C8B-B14F-4D97-AF65-F5344CB8AC3E}">
        <p14:creationId xmlns:p14="http://schemas.microsoft.com/office/powerpoint/2010/main" val="2398530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Metrics </a:t>
            </a:r>
          </a:p>
        </p:txBody>
      </p:sp>
      <p:pic>
        <p:nvPicPr>
          <p:cNvPr id="4" name="Content Placeholder 3"/>
          <p:cNvPicPr>
            <a:picLocks noGrp="1" noChangeAspect="1"/>
          </p:cNvPicPr>
          <p:nvPr>
            <p:ph idx="1"/>
          </p:nvPr>
        </p:nvPicPr>
        <p:blipFill>
          <a:blip r:embed="rId2"/>
          <a:stretch>
            <a:fillRect/>
          </a:stretch>
        </p:blipFill>
        <p:spPr>
          <a:xfrm>
            <a:off x="3106621" y="2858294"/>
            <a:ext cx="5978757" cy="2324100"/>
          </a:xfrm>
          <a:prstGeom prst="rect">
            <a:avLst/>
          </a:prstGeom>
        </p:spPr>
      </p:pic>
    </p:spTree>
    <p:extLst>
      <p:ext uri="{BB962C8B-B14F-4D97-AF65-F5344CB8AC3E}">
        <p14:creationId xmlns:p14="http://schemas.microsoft.com/office/powerpoint/2010/main" val="283527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 Outcomes </a:t>
            </a:r>
          </a:p>
        </p:txBody>
      </p:sp>
      <p:sp>
        <p:nvSpPr>
          <p:cNvPr id="3" name="Content Placeholder 2"/>
          <p:cNvSpPr>
            <a:spLocks noGrp="1"/>
          </p:cNvSpPr>
          <p:nvPr>
            <p:ph idx="1"/>
          </p:nvPr>
        </p:nvSpPr>
        <p:spPr/>
        <p:txBody>
          <a:bodyPr/>
          <a:lstStyle/>
          <a:p>
            <a:r>
              <a:rPr lang="en-US" sz="2400" dirty="0"/>
              <a:t>Psychological Healthcare is potentially expanding their range via telehealth to cover our entire affiliate geography.</a:t>
            </a:r>
          </a:p>
          <a:p>
            <a:r>
              <a:rPr lang="en-US" sz="2400" dirty="0"/>
              <a:t>Psychological Healthcare will be able to fill provider slots via Telehealth by being more efficient.</a:t>
            </a:r>
          </a:p>
          <a:p>
            <a:r>
              <a:rPr lang="en-US" sz="2400" dirty="0"/>
              <a:t>Matching of specific patients with providers who specialize in targeted diagnoses or therapies.</a:t>
            </a:r>
          </a:p>
          <a:p>
            <a:r>
              <a:rPr lang="en-US" sz="2400" dirty="0"/>
              <a:t>We have a full time grant writer who can locate and apply for grants to expand PHC’s revenue sources.</a:t>
            </a:r>
          </a:p>
          <a:p>
            <a:endParaRPr lang="en-US" dirty="0"/>
          </a:p>
        </p:txBody>
      </p:sp>
    </p:spTree>
    <p:extLst>
      <p:ext uri="{BB962C8B-B14F-4D97-AF65-F5344CB8AC3E}">
        <p14:creationId xmlns:p14="http://schemas.microsoft.com/office/powerpoint/2010/main" val="2768460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and challenges to date 	</a:t>
            </a:r>
          </a:p>
        </p:txBody>
      </p:sp>
      <p:sp>
        <p:nvSpPr>
          <p:cNvPr id="3" name="Content Placeholder 2"/>
          <p:cNvSpPr>
            <a:spLocks noGrp="1"/>
          </p:cNvSpPr>
          <p:nvPr>
            <p:ph idx="1"/>
          </p:nvPr>
        </p:nvSpPr>
        <p:spPr>
          <a:xfrm>
            <a:off x="581192" y="2180496"/>
            <a:ext cx="11029615" cy="4352279"/>
          </a:xfrm>
        </p:spPr>
        <p:txBody>
          <a:bodyPr>
            <a:normAutofit fontScale="92500" lnSpcReduction="20000"/>
          </a:bodyPr>
          <a:lstStyle/>
          <a:p>
            <a:r>
              <a:rPr lang="en-US" sz="2000" b="1" dirty="0"/>
              <a:t>Successes</a:t>
            </a:r>
          </a:p>
          <a:p>
            <a:pPr lvl="1"/>
            <a:r>
              <a:rPr lang="en-US" sz="2000" dirty="0"/>
              <a:t>Streamlined clinical workflows</a:t>
            </a:r>
          </a:p>
          <a:p>
            <a:pPr lvl="1"/>
            <a:r>
              <a:rPr lang="en-US" sz="2000" dirty="0"/>
              <a:t>Screening more patients for PHQ2/9 and capturing more patients in need </a:t>
            </a:r>
          </a:p>
          <a:p>
            <a:pPr lvl="1"/>
            <a:r>
              <a:rPr lang="en-US" sz="2000" dirty="0"/>
              <a:t>Developed clinical management algorithm that can be translated across the affiliate as this service grows</a:t>
            </a:r>
          </a:p>
          <a:p>
            <a:pPr lvl="1"/>
            <a:r>
              <a:rPr lang="en-US" sz="2000" dirty="0"/>
              <a:t>Starting to build important partnerships within the Utica behavioral health community</a:t>
            </a:r>
          </a:p>
          <a:p>
            <a:pPr lvl="1"/>
            <a:r>
              <a:rPr lang="en-US" sz="2000" dirty="0"/>
              <a:t>Currently screening (on average) 86% of patients within the cohort for PHQ2/9</a:t>
            </a:r>
          </a:p>
          <a:p>
            <a:pPr lvl="1"/>
            <a:r>
              <a:rPr lang="en-US" sz="2000" dirty="0"/>
              <a:t>Patients have been scheduled to see a Behavioral Health provider directly at our Utica Center</a:t>
            </a:r>
          </a:p>
          <a:p>
            <a:r>
              <a:rPr lang="en-US" sz="2000" b="1" dirty="0"/>
              <a:t>Challenges</a:t>
            </a:r>
            <a:r>
              <a:rPr lang="en-US" sz="2000" dirty="0"/>
              <a:t> </a:t>
            </a:r>
          </a:p>
          <a:p>
            <a:pPr lvl="1"/>
            <a:r>
              <a:rPr lang="en-US" sz="2000" dirty="0"/>
              <a:t>Coordinating communication and documentation between two separate offices </a:t>
            </a:r>
          </a:p>
          <a:p>
            <a:pPr lvl="1"/>
            <a:r>
              <a:rPr lang="en-US" sz="2000" dirty="0"/>
              <a:t>Coordinating billing/banking (not only between offices but also with state/Medicaid/insurances)</a:t>
            </a:r>
          </a:p>
          <a:p>
            <a:pPr lvl="1"/>
            <a:r>
              <a:rPr lang="en-US" sz="2000" dirty="0"/>
              <a:t>Long term sustainable billing model requires regulatory changes.</a:t>
            </a:r>
          </a:p>
          <a:p>
            <a:pPr lvl="1"/>
            <a:endParaRPr lang="en-US" dirty="0"/>
          </a:p>
        </p:txBody>
      </p:sp>
    </p:spTree>
    <p:extLst>
      <p:ext uri="{BB962C8B-B14F-4D97-AF65-F5344CB8AC3E}">
        <p14:creationId xmlns:p14="http://schemas.microsoft.com/office/powerpoint/2010/main" val="236266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Observations </a:t>
            </a:r>
          </a:p>
        </p:txBody>
      </p:sp>
      <p:sp>
        <p:nvSpPr>
          <p:cNvPr id="3" name="Content Placeholder 2"/>
          <p:cNvSpPr>
            <a:spLocks noGrp="1"/>
          </p:cNvSpPr>
          <p:nvPr>
            <p:ph idx="1"/>
          </p:nvPr>
        </p:nvSpPr>
        <p:spPr/>
        <p:txBody>
          <a:bodyPr/>
          <a:lstStyle/>
          <a:p>
            <a:r>
              <a:rPr lang="en-US" sz="2400" dirty="0"/>
              <a:t>Patients are extremely grateful to be able to come to PPMH for behavioral health services.  They are comfortable with our providers and trust PPMH.  </a:t>
            </a:r>
          </a:p>
          <a:p>
            <a:r>
              <a:rPr lang="en-US" sz="2400" dirty="0"/>
              <a:t>Staff are really excited about being able to offer this service to patients, as they have long recognized the huge, unmet need for behavioral health services in the area</a:t>
            </a:r>
          </a:p>
          <a:p>
            <a:endParaRPr lang="en-US" dirty="0"/>
          </a:p>
        </p:txBody>
      </p:sp>
    </p:spTree>
    <p:extLst>
      <p:ext uri="{BB962C8B-B14F-4D97-AF65-F5344CB8AC3E}">
        <p14:creationId xmlns:p14="http://schemas.microsoft.com/office/powerpoint/2010/main" val="490128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 </a:t>
            </a:r>
          </a:p>
        </p:txBody>
      </p:sp>
    </p:spTree>
    <p:extLst>
      <p:ext uri="{BB962C8B-B14F-4D97-AF65-F5344CB8AC3E}">
        <p14:creationId xmlns:p14="http://schemas.microsoft.com/office/powerpoint/2010/main" val="202905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Parenthood Mohawk Hudson (</a:t>
            </a:r>
            <a:r>
              <a:rPr lang="en-US" dirty="0" err="1"/>
              <a:t>ppmh</a:t>
            </a:r>
            <a:r>
              <a:rPr lang="en-US" dirty="0"/>
              <a:t>) Overview </a:t>
            </a:r>
          </a:p>
        </p:txBody>
      </p:sp>
      <p:sp>
        <p:nvSpPr>
          <p:cNvPr id="3" name="Content Placeholder 2"/>
          <p:cNvSpPr>
            <a:spLocks noGrp="1"/>
          </p:cNvSpPr>
          <p:nvPr>
            <p:ph sz="half" idx="1"/>
          </p:nvPr>
        </p:nvSpPr>
        <p:spPr>
          <a:xfrm>
            <a:off x="581192" y="2228004"/>
            <a:ext cx="5054295" cy="3484734"/>
          </a:xfrm>
        </p:spPr>
        <p:txBody>
          <a:bodyPr>
            <a:normAutofit fontScale="77500" lnSpcReduction="20000"/>
          </a:bodyPr>
          <a:lstStyle/>
          <a:p>
            <a:pPr lvl="0">
              <a:buClr>
                <a:srgbClr val="903163"/>
              </a:buClr>
            </a:pPr>
            <a:r>
              <a:rPr lang="en-US" sz="2400" dirty="0">
                <a:solidFill>
                  <a:srgbClr val="3D3D3D"/>
                </a:solidFill>
              </a:rPr>
              <a:t>As a whole, the affiliate served a total of 20,314 unduplicated patients in 35,506 visits in 2015.  </a:t>
            </a:r>
          </a:p>
          <a:p>
            <a:pPr marL="0" lvl="0" indent="0">
              <a:buClr>
                <a:srgbClr val="903163"/>
              </a:buClr>
              <a:buNone/>
            </a:pPr>
            <a:endParaRPr lang="en-US" sz="2400" dirty="0">
              <a:solidFill>
                <a:srgbClr val="3D3D3D"/>
              </a:solidFill>
            </a:endParaRPr>
          </a:p>
          <a:p>
            <a:pPr lvl="0">
              <a:buClr>
                <a:srgbClr val="903163"/>
              </a:buClr>
            </a:pPr>
            <a:r>
              <a:rPr lang="en-US" sz="2400" dirty="0">
                <a:solidFill>
                  <a:srgbClr val="3D3D3D"/>
                </a:solidFill>
              </a:rPr>
              <a:t>PPMH is associated with 5 PPS in NYS</a:t>
            </a:r>
          </a:p>
          <a:p>
            <a:pPr lvl="1">
              <a:buClr>
                <a:srgbClr val="903163"/>
              </a:buClr>
            </a:pPr>
            <a:r>
              <a:rPr lang="en-US" sz="2200" dirty="0">
                <a:solidFill>
                  <a:srgbClr val="3D3D3D"/>
                </a:solidFill>
              </a:rPr>
              <a:t>CCNYC</a:t>
            </a:r>
          </a:p>
          <a:p>
            <a:pPr lvl="1">
              <a:buClr>
                <a:srgbClr val="903163"/>
              </a:buClr>
            </a:pPr>
            <a:r>
              <a:rPr lang="en-US" sz="2200" dirty="0">
                <a:solidFill>
                  <a:srgbClr val="3D3D3D"/>
                </a:solidFill>
              </a:rPr>
              <a:t>AHI</a:t>
            </a:r>
          </a:p>
          <a:p>
            <a:pPr lvl="1">
              <a:buClr>
                <a:srgbClr val="903163"/>
              </a:buClr>
            </a:pPr>
            <a:r>
              <a:rPr lang="en-US" sz="2200" dirty="0">
                <a:solidFill>
                  <a:srgbClr val="3D3D3D"/>
                </a:solidFill>
              </a:rPr>
              <a:t>ABH</a:t>
            </a:r>
          </a:p>
          <a:p>
            <a:pPr lvl="1">
              <a:buClr>
                <a:srgbClr val="903163"/>
              </a:buClr>
            </a:pPr>
            <a:r>
              <a:rPr lang="en-US" sz="2200" dirty="0">
                <a:solidFill>
                  <a:srgbClr val="3D3D3D"/>
                </a:solidFill>
              </a:rPr>
              <a:t>AMC</a:t>
            </a:r>
          </a:p>
          <a:p>
            <a:pPr lvl="1">
              <a:buClr>
                <a:srgbClr val="903163"/>
              </a:buClr>
            </a:pPr>
            <a:r>
              <a:rPr lang="en-US" sz="2200" dirty="0">
                <a:solidFill>
                  <a:srgbClr val="3D3D3D"/>
                </a:solidFill>
              </a:rPr>
              <a:t>LCHP</a:t>
            </a:r>
          </a:p>
          <a:p>
            <a:endParaRPr lang="en-US" dirty="0"/>
          </a:p>
        </p:txBody>
      </p:sp>
      <p:pic>
        <p:nvPicPr>
          <p:cNvPr id="5" name="Content Placeholder 4"/>
          <p:cNvPicPr>
            <a:picLocks noGrp="1" noChangeAspect="1"/>
          </p:cNvPicPr>
          <p:nvPr>
            <p:ph sz="half" idx="2"/>
          </p:nvPr>
        </p:nvPicPr>
        <p:blipFill>
          <a:blip r:embed="rId2"/>
          <a:stretch>
            <a:fillRect/>
          </a:stretch>
        </p:blipFill>
        <p:spPr>
          <a:xfrm>
            <a:off x="5635487" y="1948071"/>
            <a:ext cx="6251713" cy="4773140"/>
          </a:xfrm>
          <a:prstGeom prst="rect">
            <a:avLst/>
          </a:prstGeom>
        </p:spPr>
      </p:pic>
    </p:spTree>
    <p:extLst>
      <p:ext uri="{BB962C8B-B14F-4D97-AF65-F5344CB8AC3E}">
        <p14:creationId xmlns:p14="http://schemas.microsoft.com/office/powerpoint/2010/main" val="404868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PPmh</a:t>
            </a:r>
            <a:r>
              <a:rPr lang="en-US" dirty="0"/>
              <a:t>  Western Region Overview – Utica/</a:t>
            </a:r>
            <a:r>
              <a:rPr lang="en-US" dirty="0" err="1"/>
              <a:t>rome</a:t>
            </a:r>
            <a:r>
              <a:rPr lang="en-US" dirty="0"/>
              <a:t>/</a:t>
            </a:r>
            <a:r>
              <a:rPr lang="en-US" dirty="0" err="1"/>
              <a:t>oneida</a:t>
            </a:r>
            <a:endParaRPr lang="en-US" dirty="0"/>
          </a:p>
        </p:txBody>
      </p:sp>
      <p:sp>
        <p:nvSpPr>
          <p:cNvPr id="4" name="Content Placeholder 3"/>
          <p:cNvSpPr>
            <a:spLocks noGrp="1"/>
          </p:cNvSpPr>
          <p:nvPr>
            <p:ph idx="1"/>
          </p:nvPr>
        </p:nvSpPr>
        <p:spPr>
          <a:xfrm>
            <a:off x="581192" y="2867024"/>
            <a:ext cx="11029615" cy="2305246"/>
          </a:xfrm>
          <a:prstGeom prst="rect">
            <a:avLst/>
          </a:prstGeom>
        </p:spPr>
        <p:txBody>
          <a:bodyPr wrap="square">
            <a:spAutoFit/>
          </a:bodyPr>
          <a:lstStyle/>
          <a:p>
            <a:pPr lvl="1">
              <a:buClr>
                <a:srgbClr val="903163"/>
              </a:buClr>
            </a:pPr>
            <a:r>
              <a:rPr lang="en-US" sz="2800" dirty="0">
                <a:solidFill>
                  <a:srgbClr val="3D3D3D"/>
                </a:solidFill>
              </a:rPr>
              <a:t>Total of 7,175 patients served in this region for 2015</a:t>
            </a:r>
          </a:p>
          <a:p>
            <a:pPr lvl="2">
              <a:buClr>
                <a:srgbClr val="903163"/>
              </a:buClr>
            </a:pPr>
            <a:r>
              <a:rPr lang="en-US" sz="2800" dirty="0">
                <a:solidFill>
                  <a:srgbClr val="3D3D3D"/>
                </a:solidFill>
              </a:rPr>
              <a:t>Utica –3,691 unduplicated patients and 6,615 visits </a:t>
            </a:r>
          </a:p>
          <a:p>
            <a:pPr lvl="2">
              <a:buClr>
                <a:srgbClr val="903163"/>
              </a:buClr>
            </a:pPr>
            <a:r>
              <a:rPr lang="en-US" sz="2800" dirty="0">
                <a:solidFill>
                  <a:srgbClr val="3D3D3D"/>
                </a:solidFill>
              </a:rPr>
              <a:t>Rome –1,875 unduplicated patients and 3,349 visits</a:t>
            </a:r>
          </a:p>
          <a:p>
            <a:pPr lvl="2">
              <a:buClr>
                <a:srgbClr val="903163"/>
              </a:buClr>
            </a:pPr>
            <a:r>
              <a:rPr lang="en-US" sz="2800" dirty="0">
                <a:solidFill>
                  <a:srgbClr val="3D3D3D"/>
                </a:solidFill>
              </a:rPr>
              <a:t>Oneida –1,609 unduplicated patients and 2,766 visits</a:t>
            </a:r>
          </a:p>
        </p:txBody>
      </p:sp>
    </p:spTree>
    <p:extLst>
      <p:ext uri="{BB962C8B-B14F-4D97-AF65-F5344CB8AC3E}">
        <p14:creationId xmlns:p14="http://schemas.microsoft.com/office/powerpoint/2010/main" val="417691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6" y="447260"/>
            <a:ext cx="12193412" cy="5973417"/>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1575" y="6143951"/>
            <a:ext cx="195421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092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6" y="546652"/>
            <a:ext cx="12193412" cy="6191032"/>
          </a:xfrm>
          <a:prstGeom prst="rect">
            <a:avLst/>
          </a:prstGeom>
        </p:spPr>
      </p:pic>
    </p:spTree>
    <p:extLst>
      <p:ext uri="{BB962C8B-B14F-4D97-AF65-F5344CB8AC3E}">
        <p14:creationId xmlns:p14="http://schemas.microsoft.com/office/powerpoint/2010/main" val="226389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120346"/>
            <a:ext cx="11029616" cy="595610"/>
          </a:xfrm>
        </p:spPr>
        <p:txBody>
          <a:bodyPr/>
          <a:lstStyle/>
          <a:p>
            <a:r>
              <a:rPr lang="en-US" dirty="0"/>
              <a:t>Project Description	</a:t>
            </a:r>
          </a:p>
        </p:txBody>
      </p:sp>
      <p:sp>
        <p:nvSpPr>
          <p:cNvPr id="3" name="Content Placeholder 2"/>
          <p:cNvSpPr>
            <a:spLocks noGrp="1"/>
          </p:cNvSpPr>
          <p:nvPr>
            <p:ph idx="1"/>
          </p:nvPr>
        </p:nvSpPr>
        <p:spPr>
          <a:xfrm>
            <a:off x="581192" y="2180496"/>
            <a:ext cx="11029615" cy="4267438"/>
          </a:xfrm>
        </p:spPr>
        <p:txBody>
          <a:bodyPr>
            <a:noAutofit/>
          </a:bodyPr>
          <a:lstStyle/>
          <a:p>
            <a:r>
              <a:rPr lang="en-US" sz="2400" b="1" dirty="0"/>
              <a:t>PPMH Vision</a:t>
            </a:r>
            <a:r>
              <a:rPr lang="en-US" sz="2400" dirty="0"/>
              <a:t/>
            </a:r>
            <a:br>
              <a:rPr lang="en-US" sz="2400" dirty="0"/>
            </a:br>
            <a:r>
              <a:rPr lang="en-US" sz="2400" dirty="0"/>
              <a:t>“To create an interdisciplinary health and wellness environment for the community that can assess factors that impact health and wellness, overcome barriers to care, provide care that achieved measurable outcomes and patient goals.”</a:t>
            </a:r>
          </a:p>
          <a:p>
            <a:r>
              <a:rPr lang="en-US" sz="2400" b="1" dirty="0"/>
              <a:t>PPMH Goal </a:t>
            </a:r>
            <a:r>
              <a:rPr lang="en-US" sz="2400" dirty="0"/>
              <a:t/>
            </a:r>
            <a:br>
              <a:rPr lang="en-US" sz="2400" dirty="0"/>
            </a:br>
            <a:r>
              <a:rPr lang="en-US" sz="2400" dirty="0"/>
              <a:t>“To provide (as measured by no-show rate) deliverable, effective (as measured by a decrease in PHQ 9 scores and meeting patient goals) behavioral health services to 100% patients in need (as determined by a positive PHQ9 or clinical judgment) in a financially sustainable way (as measured by a 0 deficit).”</a:t>
            </a:r>
            <a:br>
              <a:rPr lang="en-US" sz="2400" dirty="0"/>
            </a:br>
            <a:endParaRPr lang="en-US" sz="2400" dirty="0"/>
          </a:p>
        </p:txBody>
      </p:sp>
    </p:spTree>
    <p:extLst>
      <p:ext uri="{BB962C8B-B14F-4D97-AF65-F5344CB8AC3E}">
        <p14:creationId xmlns:p14="http://schemas.microsoft.com/office/powerpoint/2010/main" val="148360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 participation</a:t>
            </a:r>
          </a:p>
        </p:txBody>
      </p:sp>
      <p:sp>
        <p:nvSpPr>
          <p:cNvPr id="3" name="Content Placeholder 2"/>
          <p:cNvSpPr>
            <a:spLocks noGrp="1"/>
          </p:cNvSpPr>
          <p:nvPr>
            <p:ph idx="1"/>
          </p:nvPr>
        </p:nvSpPr>
        <p:spPr/>
        <p:txBody>
          <a:bodyPr>
            <a:normAutofit/>
          </a:bodyPr>
          <a:lstStyle/>
          <a:p>
            <a:r>
              <a:rPr lang="en-US" sz="2400" dirty="0"/>
              <a:t>PPMH is co-locating with Psychological Healthcare, LLC.  Based in Syracuse, they have over 70 providers who specialize in various areas of behavioral and psychological healthcare.  </a:t>
            </a:r>
          </a:p>
          <a:p>
            <a:r>
              <a:rPr lang="en-US" sz="2400" dirty="0"/>
              <a:t>In the future, PPMH will be looking to partner with other Planned Parenthood affiliates to offer Primary Care services </a:t>
            </a:r>
          </a:p>
          <a:p>
            <a:r>
              <a:rPr lang="en-US" sz="2400" dirty="0"/>
              <a:t>PPMH is actively pursuing relationships with other community partners, such as Community Health and Behavioral Services and The Neighborhood Center</a:t>
            </a:r>
          </a:p>
          <a:p>
            <a:r>
              <a:rPr lang="en-US" sz="2400" dirty="0"/>
              <a:t>PPFA is our partner to expand Telemedicine services/Tele-behavioral Health</a:t>
            </a:r>
          </a:p>
        </p:txBody>
      </p:sp>
    </p:spTree>
    <p:extLst>
      <p:ext uri="{BB962C8B-B14F-4D97-AF65-F5344CB8AC3E}">
        <p14:creationId xmlns:p14="http://schemas.microsoft.com/office/powerpoint/2010/main" val="1005103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Description</a:t>
            </a:r>
          </a:p>
        </p:txBody>
      </p:sp>
      <p:sp>
        <p:nvSpPr>
          <p:cNvPr id="3" name="Content Placeholder 2"/>
          <p:cNvSpPr>
            <a:spLocks noGrp="1"/>
          </p:cNvSpPr>
          <p:nvPr>
            <p:ph idx="1"/>
          </p:nvPr>
        </p:nvSpPr>
        <p:spPr>
          <a:xfrm>
            <a:off x="581192" y="2180496"/>
            <a:ext cx="11029615" cy="4437120"/>
          </a:xfrm>
        </p:spPr>
        <p:txBody>
          <a:bodyPr>
            <a:normAutofit lnSpcReduction="10000"/>
          </a:bodyPr>
          <a:lstStyle/>
          <a:p>
            <a:r>
              <a:rPr lang="en-US" sz="2400" dirty="0"/>
              <a:t>PPMH began completing a PHQ2/9 screening for all patients presenting for their Annual Exam or Initial Office Visit in July 2015</a:t>
            </a:r>
          </a:p>
          <a:p>
            <a:r>
              <a:rPr lang="en-US" sz="2400" dirty="0"/>
              <a:t>March 21, 2016 we began screening ALL patients.  Our cohort for the MAX Project is females, aged 18-34, who are currently using a Medicaid insurance product or are self-paying for services.  </a:t>
            </a:r>
          </a:p>
          <a:p>
            <a:r>
              <a:rPr lang="en-US" sz="2400" dirty="0"/>
              <a:t>Prior to March 2016, we were screening an average of 58 patients per month.  Since March 21, 2016 this has increased to about 282 patients per month.  </a:t>
            </a:r>
          </a:p>
          <a:p>
            <a:r>
              <a:rPr lang="en-US" sz="2400" dirty="0"/>
              <a:t>As of June 9</a:t>
            </a:r>
            <a:r>
              <a:rPr lang="en-US" sz="2400" baseline="30000" dirty="0"/>
              <a:t>th</a:t>
            </a:r>
            <a:r>
              <a:rPr lang="en-US" sz="2400" dirty="0"/>
              <a:t>, 2016 we have begun co-locating with Psychological Healthcare, LCC.  We have a psychologist on site ½ day per week to provide counseling services to patients who either score on the PHQ9 or who are referred </a:t>
            </a:r>
            <a:r>
              <a:rPr lang="en-US" sz="2600" dirty="0"/>
              <a:t>based on clinical judgement of the PPMH provider. </a:t>
            </a:r>
          </a:p>
        </p:txBody>
      </p:sp>
    </p:spTree>
    <p:extLst>
      <p:ext uri="{BB962C8B-B14F-4D97-AF65-F5344CB8AC3E}">
        <p14:creationId xmlns:p14="http://schemas.microsoft.com/office/powerpoint/2010/main" val="125096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process	</a:t>
            </a:r>
          </a:p>
        </p:txBody>
      </p:sp>
      <p:sp>
        <p:nvSpPr>
          <p:cNvPr id="3" name="Content Placeholder 2"/>
          <p:cNvSpPr>
            <a:spLocks noGrp="1"/>
          </p:cNvSpPr>
          <p:nvPr>
            <p:ph idx="1"/>
          </p:nvPr>
        </p:nvSpPr>
        <p:spPr>
          <a:xfrm>
            <a:off x="581192" y="2180496"/>
            <a:ext cx="11029615" cy="4465401"/>
          </a:xfrm>
        </p:spPr>
        <p:txBody>
          <a:bodyPr>
            <a:normAutofit fontScale="70000" lnSpcReduction="20000"/>
          </a:bodyPr>
          <a:lstStyle/>
          <a:p>
            <a:r>
              <a:rPr lang="en-US" sz="2200" dirty="0"/>
              <a:t>MAX Project began in December 2015</a:t>
            </a:r>
          </a:p>
          <a:p>
            <a:r>
              <a:rPr lang="en-US" sz="2200" b="1" dirty="0"/>
              <a:t>Workshop #1 </a:t>
            </a:r>
            <a:r>
              <a:rPr lang="en-US" sz="2200" dirty="0"/>
              <a:t>(February 2016) -  focus on expanding the PHQ2/9 and laying the groundwork to get Lesley on-site</a:t>
            </a:r>
          </a:p>
          <a:p>
            <a:pPr lvl="1">
              <a:buClr>
                <a:srgbClr val="903163"/>
              </a:buClr>
            </a:pPr>
            <a:r>
              <a:rPr lang="en-US" sz="2200" dirty="0">
                <a:solidFill>
                  <a:srgbClr val="3D3D3D"/>
                </a:solidFill>
              </a:rPr>
              <a:t>De-duplicate clinical workflows </a:t>
            </a:r>
          </a:p>
          <a:p>
            <a:pPr lvl="1">
              <a:buClr>
                <a:srgbClr val="903163"/>
              </a:buClr>
            </a:pPr>
            <a:r>
              <a:rPr lang="en-US" sz="2200" dirty="0">
                <a:solidFill>
                  <a:srgbClr val="3D3D3D"/>
                </a:solidFill>
              </a:rPr>
              <a:t>Set up a weekly touch-base meeting with Action Team members</a:t>
            </a:r>
          </a:p>
          <a:p>
            <a:pPr lvl="1">
              <a:buClr>
                <a:srgbClr val="903163"/>
              </a:buClr>
            </a:pPr>
            <a:r>
              <a:rPr lang="en-US" sz="2200" dirty="0">
                <a:solidFill>
                  <a:srgbClr val="3D3D3D"/>
                </a:solidFill>
              </a:rPr>
              <a:t>Expand the PHQ2/9 screening </a:t>
            </a:r>
            <a:endParaRPr lang="en-US" sz="2200" dirty="0"/>
          </a:p>
          <a:p>
            <a:r>
              <a:rPr lang="en-US" sz="2200" b="1" dirty="0"/>
              <a:t>Workshop #2 </a:t>
            </a:r>
            <a:r>
              <a:rPr lang="en-US" sz="2200" dirty="0"/>
              <a:t>(April 2016) – focus on the operational aspects of co-location (i.e. workflows, documentation, patient goals, and building relationships with other area providers).</a:t>
            </a:r>
          </a:p>
          <a:p>
            <a:pPr lvl="1"/>
            <a:r>
              <a:rPr lang="en-US" sz="2200" dirty="0"/>
              <a:t>Develop clinical workflow algorithm</a:t>
            </a:r>
          </a:p>
          <a:p>
            <a:pPr lvl="1"/>
            <a:r>
              <a:rPr lang="en-US" sz="2200" dirty="0"/>
              <a:t>Develop a system for documenting and tracking patient goals </a:t>
            </a:r>
          </a:p>
          <a:p>
            <a:pPr lvl="1"/>
            <a:r>
              <a:rPr lang="en-US" sz="2200" dirty="0"/>
              <a:t>Conduct outreach to other area behavioral health providers </a:t>
            </a:r>
          </a:p>
          <a:p>
            <a:r>
              <a:rPr lang="en-US" sz="2200" b="1" dirty="0"/>
              <a:t>Workshop #3 </a:t>
            </a:r>
            <a:r>
              <a:rPr lang="en-US" sz="2200" dirty="0"/>
              <a:t>(June 2016) – focus on cementing current co-location services and expanding into </a:t>
            </a:r>
            <a:r>
              <a:rPr lang="en-US" sz="2200" b="1" dirty="0"/>
              <a:t>telehealth service delivery</a:t>
            </a:r>
            <a:r>
              <a:rPr lang="en-US" sz="2200" dirty="0"/>
              <a:t>.  </a:t>
            </a:r>
          </a:p>
          <a:p>
            <a:pPr lvl="1"/>
            <a:r>
              <a:rPr lang="en-US" sz="2200" dirty="0"/>
              <a:t>Establish </a:t>
            </a:r>
            <a:r>
              <a:rPr lang="en-US" sz="2200" dirty="0" err="1"/>
              <a:t>TruClinic</a:t>
            </a:r>
            <a:r>
              <a:rPr lang="en-US" sz="2200" dirty="0"/>
              <a:t> platform in Utica/western sites </a:t>
            </a:r>
          </a:p>
          <a:p>
            <a:pPr lvl="1"/>
            <a:r>
              <a:rPr lang="en-US" sz="2200" dirty="0"/>
              <a:t>Education and training of staff/other area providers.  Community outreach and advertising of newly offered services.</a:t>
            </a:r>
          </a:p>
          <a:p>
            <a:pPr lvl="1"/>
            <a:r>
              <a:rPr lang="en-US" sz="2200" dirty="0"/>
              <a:t>Establish Primary Care Services </a:t>
            </a:r>
          </a:p>
          <a:p>
            <a:pPr lvl="1"/>
            <a:endParaRPr lang="en-US" dirty="0"/>
          </a:p>
        </p:txBody>
      </p:sp>
    </p:spTree>
    <p:extLst>
      <p:ext uri="{BB962C8B-B14F-4D97-AF65-F5344CB8AC3E}">
        <p14:creationId xmlns:p14="http://schemas.microsoft.com/office/powerpoint/2010/main" val="37091371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170</TotalTime>
  <Words>735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Gill Sans MT</vt:lpstr>
      <vt:lpstr>Wingdings 2</vt:lpstr>
      <vt:lpstr>Dividend</vt:lpstr>
      <vt:lpstr>MAX Project at Planned Parenthood Mohawk Hudson - Behavioral Health</vt:lpstr>
      <vt:lpstr>Planned Parenthood Mohawk Hudson (ppmh) Overview </vt:lpstr>
      <vt:lpstr>PPmh  Western Region Overview – Utica/rome/oneida</vt:lpstr>
      <vt:lpstr>PowerPoint Presentation</vt:lpstr>
      <vt:lpstr>PowerPoint Presentation</vt:lpstr>
      <vt:lpstr>Project Description </vt:lpstr>
      <vt:lpstr>Partner participation</vt:lpstr>
      <vt:lpstr>Project Description</vt:lpstr>
      <vt:lpstr>Implementation process </vt:lpstr>
      <vt:lpstr>Metrics</vt:lpstr>
      <vt:lpstr>Metrics </vt:lpstr>
      <vt:lpstr>Partner Outcomes </vt:lpstr>
      <vt:lpstr>Success and challenges to date  </vt:lpstr>
      <vt:lpstr>Additional Observations </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Project at Planned Parenthood Mohawk Hudson</dc:title>
  <dc:creator>Laura J. Gallery</dc:creator>
  <cp:lastModifiedBy>Ray Ripple</cp:lastModifiedBy>
  <cp:revision>26</cp:revision>
  <cp:lastPrinted>2016-06-29T18:21:46Z</cp:lastPrinted>
  <dcterms:created xsi:type="dcterms:W3CDTF">2016-06-16T16:55:33Z</dcterms:created>
  <dcterms:modified xsi:type="dcterms:W3CDTF">2016-06-29T18:33:05Z</dcterms:modified>
</cp:coreProperties>
</file>